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04" r:id="rId2"/>
    <p:sldMasterId id="2147483807" r:id="rId3"/>
  </p:sldMasterIdLst>
  <p:notesMasterIdLst>
    <p:notesMasterId r:id="rId19"/>
  </p:notesMasterIdLst>
  <p:sldIdLst>
    <p:sldId id="258" r:id="rId4"/>
    <p:sldId id="291" r:id="rId5"/>
    <p:sldId id="267" r:id="rId6"/>
    <p:sldId id="292" r:id="rId7"/>
    <p:sldId id="293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</p:sldIdLst>
  <p:sldSz cx="9906000" cy="6858000" type="A4"/>
  <p:notesSz cx="6858000" cy="9144000"/>
  <p:defaultTextStyle>
    <a:defPPr>
      <a:defRPr lang="fi-FI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04"/>
    <a:srgbClr val="367CBB"/>
    <a:srgbClr val="CD0921"/>
    <a:srgbClr val="009357"/>
    <a:srgbClr val="008BC6"/>
    <a:srgbClr val="888377"/>
    <a:srgbClr val="C5073D"/>
    <a:srgbClr val="F8B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87646" autoAdjust="0"/>
  </p:normalViewPr>
  <p:slideViewPr>
    <p:cSldViewPr>
      <p:cViewPr>
        <p:scale>
          <a:sx n="66" d="100"/>
          <a:sy n="66" d="100"/>
        </p:scale>
        <p:origin x="-1242" y="-624"/>
      </p:cViewPr>
      <p:guideLst>
        <p:guide orient="horz" pos="576"/>
        <p:guide pos="53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-315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noProof="0" smtClean="0"/>
              <a:t>Muokkaa tekstin perustyylejä napsauttamalla</a:t>
            </a:r>
          </a:p>
          <a:p>
            <a:pPr lvl="1"/>
            <a:r>
              <a:rPr lang="fi-FI" noProof="0" smtClean="0"/>
              <a:t>toinen taso</a:t>
            </a:r>
          </a:p>
          <a:p>
            <a:pPr lvl="2"/>
            <a:r>
              <a:rPr lang="fi-FI" noProof="0" smtClean="0"/>
              <a:t>kolmas taso</a:t>
            </a:r>
          </a:p>
          <a:p>
            <a:pPr lvl="3"/>
            <a:r>
              <a:rPr lang="fi-FI" noProof="0" smtClean="0"/>
              <a:t>neljäs taso</a:t>
            </a:r>
          </a:p>
          <a:p>
            <a:pPr lvl="4"/>
            <a:r>
              <a:rPr lang="fi-FI" noProof="0" smtClean="0"/>
              <a:t>viides taso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8E4F91B4-8644-4B63-A350-586D86E2D44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7357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258AE9C-4E38-41B3-8B00-821F934F2A04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4749BBC-4201-49AD-86CD-7B86F46EE12F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29B201C-D32C-4BD5-A2BE-4959CC653F69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Scottish surgeon James Lind </a:t>
            </a:r>
            <a:r>
              <a:rPr lang="en-GB" altLang="en-US" smtClean="0">
                <a:latin typeface="Times New Roman" pitchFamily="18" charset="0"/>
                <a:cs typeface="Arial" pitchFamily="34" charset="0"/>
              </a:rPr>
              <a:t>(1716-94) </a:t>
            </a: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found a solution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12 sailors, divided them into 6 pairs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Sailors who were given oranges were back on their feet in just a few days, while the others continued to sicken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British expeditions that went into the South Pacific and around Africa took lime trees with them</a:t>
            </a:r>
            <a:endParaRPr lang="en-GB" altLang="en-US" b="1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mtClean="0">
                <a:latin typeface="Times New Roman" pitchFamily="18" charset="0"/>
                <a:cs typeface="Times New Roman" pitchFamily="18" charset="0"/>
              </a:rPr>
              <a:t>Many historians believe that one of the key reasons England came out of Napoleonic Wars on top</a:t>
            </a:r>
          </a:p>
          <a:p>
            <a:endParaRPr lang="en-GB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16A0908-11C0-4727-B944-D39E2205A364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“As a result, (a) some advocated concepts are worth far less than their advocates believe, and (b) there is a shortage of evaluative research to help determine what the value of such concepts really is”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In software engineering this is par for the course, perhaps with a brief reference to an article from some guy over there who happened to agree. 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It’s not proof. Not science.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“probably true that this is the most contentious fact in this book”.</a:t>
            </a:r>
          </a:p>
          <a:p>
            <a:endParaRPr lang="en-GB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AAB2AAE7-D552-4ACF-A567-17DE171763F2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Prechelt, L. An Empirical Comparison of Seven Programming Languages, IEEE Computer, October 2000, pp23-29.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http://citeseerx.ist.psu.edu/viewdoc/download?doi=10.1.1.113.1831&amp;rep=rep1&amp;type=pdf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C, C++, Java, Perl, Python, Rexx, and Tcl.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Corbató, F. J. (6 May 1969). "PL/I as a Tool for System Programming". Datamation 15 (5): 68–76.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Corbató's Law</a:t>
            </a:r>
          </a:p>
          <a:p>
            <a:r>
              <a:rPr lang="en-GB" altLang="en-US" smtClean="0">
                <a:latin typeface="Times New Roman" pitchFamily="18" charset="0"/>
                <a:cs typeface="Arial" pitchFamily="34" charset="0"/>
              </a:rPr>
              <a:t>Aim high, get it correct, then worry about optimisation</a:t>
            </a:r>
          </a:p>
          <a:p>
            <a:endParaRPr lang="en-GB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24D28FD-7AB0-4DDB-B37B-A70B5B1B9C01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CEC2725-D167-44AF-9A20-60D1636AF1B5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0D6741EA-A8EE-4D70-8F9A-A60027AE67D2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14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Prace_ppt_etusivu_korjatt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906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Prace_ppt_alapalkki_logo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8850"/>
            <a:ext cx="9906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4648200"/>
            <a:ext cx="8420100" cy="865188"/>
          </a:xfrm>
        </p:spPr>
        <p:txBody>
          <a:bodyPr/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5334000"/>
            <a:ext cx="6934200" cy="457200"/>
          </a:xfrm>
        </p:spPr>
        <p:txBody>
          <a:bodyPr/>
          <a:lstStyle>
            <a:lvl1pPr marL="0" indent="0" algn="ctr">
              <a:spcBef>
                <a:spcPct val="5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BDCB-036E-4426-96F4-D8607AB62D64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6855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9588" y="1295400"/>
            <a:ext cx="1981200" cy="494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295400"/>
            <a:ext cx="5792788" cy="4941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90384-BF30-4C58-816F-241BB2B8B21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3446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19" y="131763"/>
            <a:ext cx="746045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E3BAF32-F9B0-449E-B3B1-AF41260AAD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27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2772" y="2722563"/>
            <a:ext cx="7460456" cy="1143000"/>
          </a:xfr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08109" y="4198939"/>
            <a:ext cx="6089782" cy="1152525"/>
          </a:xfrm>
        </p:spPr>
        <p:txBody>
          <a:bodyPr/>
          <a:lstStyle>
            <a:lvl1pPr algn="ctr">
              <a:buFontTx/>
              <a:buNone/>
              <a:defRPr sz="2400">
                <a:solidFill>
                  <a:srgbClr val="FF0000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3B6AF0E-C8D6-4094-8B5D-BE6868A45A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95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38150" y="6303963"/>
            <a:ext cx="1931988" cy="3349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5527" tIns="42764" rIns="85527" bIns="42764"/>
          <a:lstStyle>
            <a:lvl1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defTabSz="434477" eaLnBrk="1" hangingPunct="0">
              <a:lnSpc>
                <a:spcPct val="102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500" dirty="0" smtClean="0">
                <a:solidFill>
                  <a:srgbClr val="000080"/>
                </a:solidFill>
                <a:latin typeface="Droid Sans" charset="0"/>
                <a:ea typeface="Arial Unicode MS"/>
              </a:rPr>
              <a:t> 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216900" y="6303963"/>
            <a:ext cx="1257300" cy="3349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5527" tIns="42764" rIns="85527" bIns="42764"/>
          <a:lstStyle>
            <a:lvl1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434477" eaLnBrk="1" hangingPunct="0">
              <a:lnSpc>
                <a:spcPct val="102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500" dirty="0" smtClean="0">
                <a:solidFill>
                  <a:srgbClr val="280099"/>
                </a:solidFill>
                <a:latin typeface="Droid Sans" charset="0"/>
                <a:ea typeface="Arial Unicode MS"/>
              </a:rPr>
              <a:t> </a:t>
            </a:r>
          </a:p>
        </p:txBody>
      </p:sp>
      <p:grpSp>
        <p:nvGrpSpPr>
          <p:cNvPr id="6" name="Group 18"/>
          <p:cNvGrpSpPr>
            <a:grpSpLocks/>
          </p:cNvGrpSpPr>
          <p:nvPr userDrawn="1"/>
        </p:nvGrpSpPr>
        <p:grpSpPr bwMode="auto">
          <a:xfrm>
            <a:off x="225425" y="206375"/>
            <a:ext cx="9436100" cy="6097588"/>
            <a:chOff x="144" y="143"/>
            <a:chExt cx="6049" cy="4322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288" y="4464"/>
              <a:ext cx="5760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V="1">
              <a:off x="144" y="287"/>
              <a:ext cx="1" cy="403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288" y="144"/>
              <a:ext cx="5904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V="1">
              <a:off x="6192" y="185"/>
              <a:ext cx="1" cy="413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144" y="143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V="1">
              <a:off x="6048" y="4319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144" y="4320"/>
              <a:ext cx="144" cy="14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6" name="Picture 13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239713"/>
            <a:ext cx="253206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96081" y="275070"/>
            <a:ext cx="8915400" cy="697709"/>
          </a:xfrm>
          <a:prstGeom prst="rect">
            <a:avLst/>
          </a:prstGeom>
        </p:spPr>
        <p:txBody>
          <a:bodyPr lIns="86895" tIns="43448" rIns="86895" bIns="43448"/>
          <a:lstStyle>
            <a:lvl1pPr algn="l">
              <a:defRPr sz="34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39517" y="1181819"/>
            <a:ext cx="8985600" cy="4915782"/>
          </a:xfrm>
          <a:prstGeom prst="rect">
            <a:avLst/>
          </a:prstGeom>
        </p:spPr>
        <p:txBody>
          <a:bodyPr lIns="86895" tIns="43448" rIns="86895" bIns="4344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99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29DC9-C0CF-4736-A243-F8A0DA1B6E4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821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4622-D41D-49D0-8EA5-A7B2B5C35FC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179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450" y="2133600"/>
            <a:ext cx="3876675" cy="4103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2133600"/>
            <a:ext cx="3878263" cy="4103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E2341-B66E-4BB0-95C6-3CD6165EEAB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722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3C51F-A4B1-489F-8E03-382039F2FBC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01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F357F-79D5-4345-9B2C-DAB5DF18698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246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61679-808C-453D-99A3-FEC492491C5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345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B39E0-0688-4712-BF53-19C2A933800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224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46ACD-7DE5-448B-983E-0897B19FF4C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93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95400"/>
            <a:ext cx="7924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2133600"/>
            <a:ext cx="7907338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en-US" smtClean="0"/>
              <a:t>Click to edit Master text styles</a:t>
            </a:r>
          </a:p>
          <a:p>
            <a:pPr lvl="1"/>
            <a:r>
              <a:rPr lang="fi-FI" altLang="en-US" smtClean="0"/>
              <a:t>Second level</a:t>
            </a:r>
          </a:p>
          <a:p>
            <a:pPr lvl="2"/>
            <a:r>
              <a:rPr lang="fi-FI" altLang="en-US" smtClean="0"/>
              <a:t>Third level</a:t>
            </a:r>
          </a:p>
          <a:p>
            <a:pPr lvl="3"/>
            <a:r>
              <a:rPr lang="fi-FI" altLang="en-US" smtClean="0"/>
              <a:t>Fourth level</a:t>
            </a:r>
          </a:p>
          <a:p>
            <a:pPr lvl="4"/>
            <a:r>
              <a:rPr lang="fi-FI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6013" y="65246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BD2CCBF-03A4-468A-ADDB-E5AE41F5CF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029" name="Picture 25" descr="Prace_ppt_etusivu_ylapalkk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1381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41313" y="131763"/>
            <a:ext cx="745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1950" y="1600200"/>
            <a:ext cx="90487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45477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BE026F8-C6E1-439B-8102-58D3420330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0" y="6454775"/>
            <a:ext cx="990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GB" altLang="en-US" sz="1600">
                <a:solidFill>
                  <a:srgbClr val="FF0000"/>
                </a:solidFill>
                <a:latin typeface="Calibri" pitchFamily="34" charset="0"/>
              </a:rPr>
              <a:t>Software Sustainability Institute</a:t>
            </a:r>
          </a:p>
        </p:txBody>
      </p:sp>
      <p:pic>
        <p:nvPicPr>
          <p:cNvPr id="2055" name="Picture 8" descr="White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144463"/>
            <a:ext cx="13557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9"/>
          <p:cNvSpPr txBox="1">
            <a:spLocks noChangeArrowheads="1"/>
          </p:cNvSpPr>
          <p:nvPr/>
        </p:nvSpPr>
        <p:spPr bwMode="auto">
          <a:xfrm>
            <a:off x="7997825" y="1066800"/>
            <a:ext cx="1819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GB" altLang="en-US" sz="1300" b="1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www.software.ac.uk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7"/>
          <p:cNvSpPr txBox="1">
            <a:spLocks noChangeArrowheads="1"/>
          </p:cNvSpPr>
          <p:nvPr userDrawn="1"/>
        </p:nvSpPr>
        <p:spPr bwMode="auto">
          <a:xfrm>
            <a:off x="438150" y="6303963"/>
            <a:ext cx="1931988" cy="3349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5527" tIns="42764" rIns="85527" bIns="42764"/>
          <a:lstStyle>
            <a:lvl1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defTabSz="434477" eaLnBrk="1" hangingPunct="0">
              <a:lnSpc>
                <a:spcPct val="102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500" smtClean="0">
                <a:solidFill>
                  <a:srgbClr val="000080"/>
                </a:solidFill>
                <a:latin typeface="Droid Sans" charset="0"/>
                <a:ea typeface="Arial Unicode MS"/>
              </a:rPr>
              <a:t>Python</a:t>
            </a: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8216900" y="6303963"/>
            <a:ext cx="1257300" cy="3349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5527" tIns="42764" rIns="85527" bIns="42764"/>
          <a:lstStyle>
            <a:lvl1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434477" eaLnBrk="1" hangingPunct="0">
              <a:lnSpc>
                <a:spcPct val="102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500" smtClean="0">
                <a:solidFill>
                  <a:srgbClr val="280099"/>
                </a:solidFill>
                <a:latin typeface="Droid Sans" charset="0"/>
                <a:ea typeface="Arial Unicode MS"/>
              </a:rPr>
              <a:t>Introduction</a:t>
            </a:r>
          </a:p>
        </p:txBody>
      </p:sp>
      <p:pic>
        <p:nvPicPr>
          <p:cNvPr id="3076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204788"/>
            <a:ext cx="21034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077" name="Group 18"/>
          <p:cNvGrpSpPr>
            <a:grpSpLocks/>
          </p:cNvGrpSpPr>
          <p:nvPr userDrawn="1"/>
        </p:nvGrpSpPr>
        <p:grpSpPr bwMode="auto">
          <a:xfrm>
            <a:off x="225425" y="206375"/>
            <a:ext cx="9436100" cy="6097588"/>
            <a:chOff x="144" y="143"/>
            <a:chExt cx="6049" cy="4322"/>
          </a:xfrm>
        </p:grpSpPr>
        <p:sp>
          <p:nvSpPr>
            <p:cNvPr id="3078" name="Line 12"/>
            <p:cNvSpPr>
              <a:spLocks noChangeShapeType="1"/>
            </p:cNvSpPr>
            <p:nvPr/>
          </p:nvSpPr>
          <p:spPr bwMode="auto">
            <a:xfrm>
              <a:off x="288" y="4464"/>
              <a:ext cx="5760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9" name="Line 13"/>
            <p:cNvSpPr>
              <a:spLocks noChangeShapeType="1"/>
            </p:cNvSpPr>
            <p:nvPr/>
          </p:nvSpPr>
          <p:spPr bwMode="auto">
            <a:xfrm flipV="1">
              <a:off x="144" y="287"/>
              <a:ext cx="1" cy="403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0" name="Line 14"/>
            <p:cNvSpPr>
              <a:spLocks noChangeShapeType="1"/>
            </p:cNvSpPr>
            <p:nvPr/>
          </p:nvSpPr>
          <p:spPr bwMode="auto">
            <a:xfrm>
              <a:off x="288" y="144"/>
              <a:ext cx="5904" cy="1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1" name="Line 15"/>
            <p:cNvSpPr>
              <a:spLocks noChangeShapeType="1"/>
            </p:cNvSpPr>
            <p:nvPr/>
          </p:nvSpPr>
          <p:spPr bwMode="auto">
            <a:xfrm flipV="1">
              <a:off x="6192" y="185"/>
              <a:ext cx="1" cy="413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2" name="Line 16"/>
            <p:cNvSpPr>
              <a:spLocks noChangeShapeType="1"/>
            </p:cNvSpPr>
            <p:nvPr/>
          </p:nvSpPr>
          <p:spPr bwMode="auto">
            <a:xfrm flipV="1">
              <a:off x="144" y="143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3" name="Line 17"/>
            <p:cNvSpPr>
              <a:spLocks noChangeShapeType="1"/>
            </p:cNvSpPr>
            <p:nvPr/>
          </p:nvSpPr>
          <p:spPr bwMode="auto">
            <a:xfrm flipV="1">
              <a:off x="6048" y="4319"/>
              <a:ext cx="144" cy="146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4" name="Line 18"/>
            <p:cNvSpPr>
              <a:spLocks noChangeShapeType="1"/>
            </p:cNvSpPr>
            <p:nvPr/>
          </p:nvSpPr>
          <p:spPr bwMode="auto">
            <a:xfrm>
              <a:off x="144" y="4320"/>
              <a:ext cx="144" cy="144"/>
            </a:xfrm>
            <a:prstGeom prst="line">
              <a:avLst/>
            </a:prstGeom>
            <a:noFill/>
            <a:ln w="9525">
              <a:solidFill>
                <a:srgbClr val="28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p:txStyles>
    <p:titleStyle>
      <a:lvl1pPr algn="ctr" defTabSz="43338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3338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2pPr>
      <a:lvl3pPr algn="ctr" defTabSz="43338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3pPr>
      <a:lvl4pPr algn="ctr" defTabSz="43338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4pPr>
      <a:lvl5pPr algn="ctr" defTabSz="43338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5pPr>
      <a:lvl6pPr marL="2389624" indent="-217239" algn="ctr" defTabSz="434477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6pPr>
      <a:lvl7pPr marL="2824102" indent="-217239" algn="ctr" defTabSz="434477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7pPr>
      <a:lvl8pPr marL="3258579" indent="-217239" algn="ctr" defTabSz="434477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8pPr>
      <a:lvl9pPr marL="3693056" indent="-217239" algn="ctr" defTabSz="434477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>
          <a:solidFill>
            <a:srgbClr val="000000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25438" indent="-325438" algn="l" defTabSz="433388" rtl="0" eaLnBrk="0" fontAlgn="base" hangingPunct="0">
        <a:lnSpc>
          <a:spcPct val="93000"/>
        </a:lnSpc>
        <a:spcBef>
          <a:spcPct val="0"/>
        </a:spcBef>
        <a:spcAft>
          <a:spcPts val="1350"/>
        </a:spcAft>
        <a:buClr>
          <a:srgbClr val="000000"/>
        </a:buClr>
        <a:buSzPct val="100000"/>
        <a:buFont typeface="Times New Roman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04850" indent="-271463" algn="l" defTabSz="433388" rtl="0" eaLnBrk="0" fontAlgn="base" hangingPunct="0">
        <a:lnSpc>
          <a:spcPct val="93000"/>
        </a:lnSpc>
        <a:spcBef>
          <a:spcPct val="0"/>
        </a:spcBef>
        <a:spcAft>
          <a:spcPts val="1075"/>
        </a:spcAft>
        <a:buClr>
          <a:srgbClr val="000000"/>
        </a:buClr>
        <a:buSzPct val="100000"/>
        <a:buFont typeface="Times New Roman" pitchFamily="18" charset="0"/>
        <a:defRPr sz="2700">
          <a:solidFill>
            <a:srgbClr val="000000"/>
          </a:solidFill>
          <a:latin typeface="+mn-lt"/>
          <a:ea typeface="MS PGothic" pitchFamily="34" charset="-128"/>
          <a:cs typeface="+mn-cs"/>
        </a:defRPr>
      </a:lvl2pPr>
      <a:lvl3pPr marL="1085850" indent="-215900" algn="l" defTabSz="433388" rtl="0" eaLnBrk="0" fontAlgn="base" hangingPunct="0">
        <a:lnSpc>
          <a:spcPct val="93000"/>
        </a:lnSpc>
        <a:spcBef>
          <a:spcPct val="0"/>
        </a:spcBef>
        <a:spcAft>
          <a:spcPts val="813"/>
        </a:spcAft>
        <a:buClr>
          <a:srgbClr val="000000"/>
        </a:buClr>
        <a:buSzPct val="100000"/>
        <a:buFont typeface="Times New Roman" pitchFamily="18" charset="0"/>
        <a:defRPr sz="2300">
          <a:solidFill>
            <a:srgbClr val="000000"/>
          </a:solidFill>
          <a:latin typeface="+mn-lt"/>
          <a:ea typeface="MS PGothic" pitchFamily="34" charset="-128"/>
          <a:cs typeface="+mn-cs"/>
        </a:defRPr>
      </a:lvl3pPr>
      <a:lvl4pPr marL="1519238" indent="-215900" algn="l" defTabSz="433388" rtl="0" eaLnBrk="0" fontAlgn="base" hangingPunct="0">
        <a:lnSpc>
          <a:spcPct val="93000"/>
        </a:lnSpc>
        <a:spcBef>
          <a:spcPct val="0"/>
        </a:spcBef>
        <a:spcAft>
          <a:spcPts val="550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MS PGothic" pitchFamily="34" charset="-128"/>
          <a:cs typeface="+mn-cs"/>
        </a:defRPr>
      </a:lvl4pPr>
      <a:lvl5pPr marL="1954213" indent="-215900" algn="l" defTabSz="433388" rtl="0" eaLnBrk="0" fontAlgn="base" hangingPunct="0">
        <a:lnSpc>
          <a:spcPct val="93000"/>
        </a:lnSpc>
        <a:spcBef>
          <a:spcPct val="0"/>
        </a:spcBef>
        <a:spcAft>
          <a:spcPts val="275"/>
        </a:spcAft>
        <a:buClr>
          <a:srgbClr val="000000"/>
        </a:buClr>
        <a:buSzPct val="100000"/>
        <a:buFont typeface="Times New Roman" pitchFamily="18" charset="0"/>
        <a:defRPr sz="1900">
          <a:solidFill>
            <a:srgbClr val="000000"/>
          </a:solidFill>
          <a:latin typeface="+mn-lt"/>
          <a:ea typeface="MS PGothic" pitchFamily="34" charset="-128"/>
          <a:cs typeface="+mn-cs"/>
        </a:defRPr>
      </a:lvl5pPr>
      <a:lvl6pPr marL="2389624" indent="-217239" algn="l" defTabSz="434477" rtl="0" fontAlgn="base" hangingPunct="0">
        <a:lnSpc>
          <a:spcPct val="93000"/>
        </a:lnSpc>
        <a:spcBef>
          <a:spcPct val="0"/>
        </a:spcBef>
        <a:spcAft>
          <a:spcPts val="274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824102" indent="-217239" algn="l" defTabSz="434477" rtl="0" fontAlgn="base" hangingPunct="0">
        <a:lnSpc>
          <a:spcPct val="93000"/>
        </a:lnSpc>
        <a:spcBef>
          <a:spcPct val="0"/>
        </a:spcBef>
        <a:spcAft>
          <a:spcPts val="274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258579" indent="-217239" algn="l" defTabSz="434477" rtl="0" fontAlgn="base" hangingPunct="0">
        <a:lnSpc>
          <a:spcPct val="93000"/>
        </a:lnSpc>
        <a:spcBef>
          <a:spcPct val="0"/>
        </a:spcBef>
        <a:spcAft>
          <a:spcPts val="274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693056" indent="-217239" algn="l" defTabSz="434477" rtl="0" fontAlgn="base" hangingPunct="0">
        <a:lnSpc>
          <a:spcPct val="93000"/>
        </a:lnSpc>
        <a:spcBef>
          <a:spcPct val="0"/>
        </a:spcBef>
        <a:spcAft>
          <a:spcPts val="274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77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954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431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909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386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863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340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817" algn="l" defTabSz="4344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hyperlink" Target="http://www.google.co.uk/url?sa=i&amp;rct=j&amp;q=rcuk&amp;source=images&amp;cd=&amp;cad=rja&amp;docid=L2FTyn_ooaqj6M&amp;tbnid=YZT_uofWPj8mxM:&amp;ved=0CAUQjRw&amp;url=http://www.ukcge.ac.uk/main.php?main%3Dnews%26news%3Drcuk-releases-beta--gateway-to-research-&amp;ei=DkRIUbXOPMqJ0AXCkYCACQ&amp;bvm=bv.43828540,d.d2k&amp;psig=AFQjCNHc07f8QCfTa_6eP0Kvnv6W0KKjHA&amp;ust=136377690126657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lickr.com/photos/92796009@N02/8436301472/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200" dirty="0" smtClean="0"/>
              <a:t>EPCC’s </a:t>
            </a:r>
            <a:r>
              <a:rPr lang="en-US" altLang="en-US" sz="3200" dirty="0"/>
              <a:t>PRACE Advanced Training </a:t>
            </a:r>
            <a:r>
              <a:rPr lang="en-US" altLang="en-US" sz="3200" dirty="0" smtClean="0"/>
              <a:t>Centre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endParaRPr lang="en-US" sz="3100" dirty="0">
              <a:ea typeface="ＭＳ Ｐゴシック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3988" y="5157788"/>
            <a:ext cx="6934200" cy="457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Software Carpentry boot camp</a:t>
            </a:r>
          </a:p>
          <a:p>
            <a:pPr eaLnBrk="1" hangingPunct="1"/>
            <a:r>
              <a:rPr lang="en-US" altLang="en-US" dirty="0" smtClean="0"/>
              <a:t>3-4 </a:t>
            </a:r>
            <a:r>
              <a:rPr lang="en-US" altLang="en-US" dirty="0" smtClean="0"/>
              <a:t>December 2013</a:t>
            </a:r>
            <a:endParaRPr lang="en-US" altLang="en-US" dirty="0" smtClean="0"/>
          </a:p>
        </p:txBody>
      </p:sp>
      <p:pic>
        <p:nvPicPr>
          <p:cNvPr id="8196" name="Picture 7" descr="C:\MikeLocal\Logos\SSI_Big300d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6199188"/>
            <a:ext cx="2289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21" descr="U:\Docs\logos\swc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6196013"/>
            <a:ext cx="2698750" cy="546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A bit of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9738" y="3855367"/>
            <a:ext cx="8985250" cy="2093913"/>
          </a:xfrm>
        </p:spPr>
        <p:txBody>
          <a:bodyPr/>
          <a:lstStyle/>
          <a:p>
            <a:pPr marL="434436" indent="-434436" defTabSz="434477">
              <a:spcAft>
                <a:spcPts val="1354"/>
              </a:spcAft>
              <a:buFont typeface="Arial" panose="020B0604020202020204" pitchFamily="34" charset="0"/>
              <a:buChar char="•"/>
              <a:defRPr/>
            </a:pPr>
            <a:r>
              <a:rPr lang="en-GB" sz="2300" dirty="0"/>
              <a:t>1754-1763 – 7 Years War</a:t>
            </a:r>
          </a:p>
          <a:p>
            <a:pPr marL="434436" indent="-434436" defTabSz="434477">
              <a:spcAft>
                <a:spcPts val="1354"/>
              </a:spcAft>
              <a:buFont typeface="Arial" panose="020B0604020202020204" pitchFamily="34" charset="0"/>
              <a:buChar char="•"/>
              <a:defRPr/>
            </a:pPr>
            <a:r>
              <a:rPr lang="en-GB" sz="2300" dirty="0"/>
              <a:t>Britain loses 1512 sailors to enemy action…</a:t>
            </a:r>
          </a:p>
          <a:p>
            <a:pPr marL="434436" indent="-434436" defTabSz="434477">
              <a:spcAft>
                <a:spcPts val="1354"/>
              </a:spcAft>
              <a:buFont typeface="Arial" panose="020B0604020202020204" pitchFamily="34" charset="0"/>
              <a:buChar char="•"/>
              <a:defRPr/>
            </a:pPr>
            <a:r>
              <a:rPr lang="en-GB" sz="2300" dirty="0"/>
              <a:t>…and almost 100,000 to scurvy</a:t>
            </a:r>
          </a:p>
          <a:p>
            <a:pPr marL="434436" indent="-434436" defTabSz="434477">
              <a:spcAft>
                <a:spcPts val="1354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300" dirty="0"/>
              <a:t>1747 – (possibly) the first ever controlled medical experiment</a:t>
            </a:r>
          </a:p>
          <a:p>
            <a:pPr marL="434436" indent="-434436" defTabSz="434477">
              <a:spcAft>
                <a:spcPts val="1354"/>
              </a:spcAft>
              <a:buFont typeface="Arial" panose="020B0604020202020204" pitchFamily="34" charset="0"/>
              <a:buChar char="•"/>
              <a:defRPr/>
            </a:pPr>
            <a:r>
              <a:rPr lang="en-GB" altLang="en-US" sz="2300" dirty="0"/>
              <a:t>1794 – the Admiralty gave it ago and England rules the waves</a:t>
            </a:r>
          </a:p>
          <a:p>
            <a:pPr marL="325858" indent="-325858" defTabSz="434477">
              <a:spcAft>
                <a:spcPts val="1354"/>
              </a:spcAft>
              <a:defRPr/>
            </a:pPr>
            <a:endParaRPr lang="en-GB" sz="2300" dirty="0"/>
          </a:p>
        </p:txBody>
      </p:sp>
      <p:pic>
        <p:nvPicPr>
          <p:cNvPr id="4" name="Picture 2" descr="http://bestyaht.com/wp-content/uploads/2012/04/sail-ship-galeon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182688"/>
            <a:ext cx="28067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89600" y="1547813"/>
          <a:ext cx="3622676" cy="1828800"/>
        </p:xfrm>
        <a:graphic>
          <a:graphicData uri="http://schemas.openxmlformats.org/drawingml/2006/table">
            <a:tbl>
              <a:tblPr/>
              <a:tblGrid>
                <a:gridCol w="1811338"/>
                <a:gridCol w="1811338"/>
              </a:tblGrid>
              <a:tr h="4812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Cider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Sea water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6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Sulphuric acid (!)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Oranges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812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Vinegar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Barley water</a:t>
                      </a:r>
                    </a:p>
                  </a:txBody>
                  <a:tcPr marL="89844" marR="89844" marT="41478" marB="414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0463" y="1965325"/>
            <a:ext cx="1839912" cy="692150"/>
          </a:xfrm>
          <a:prstGeom prst="rect">
            <a:avLst/>
          </a:prstGeom>
          <a:noFill/>
          <a:ln w="889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6887" tIns="43444" rIns="86887" bIns="43444"/>
          <a:lstStyle>
            <a:lvl1pPr defTabSz="868363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868363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868363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868363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868363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868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868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868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868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 sz="2300">
              <a:solidFill>
                <a:srgbClr val="000000"/>
              </a:solidFill>
              <a:latin typeface="Times" pitchFamily="18" charset="0"/>
              <a:ea typeface="Arial Unicode MS" pitchFamily="34" charset="-128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254375" y="1182688"/>
            <a:ext cx="2733675" cy="2592387"/>
            <a:chOff x="3312102" y="1303338"/>
            <a:chExt cx="2781300" cy="2857500"/>
          </a:xfrm>
        </p:grpSpPr>
        <p:pic>
          <p:nvPicPr>
            <p:cNvPr id="17429" name="Picture 4" descr="https://encrypted-tbn0.google.com/images?q=tbn:ANd9GcSxsGGNGGE99i_lWOScMZama5QJykSl_C5nz4F4OTG-oVLRBi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263" y="1303338"/>
              <a:ext cx="2244725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0" name="Rectangle 8"/>
            <p:cNvSpPr>
              <a:spLocks noChangeArrowheads="1"/>
            </p:cNvSpPr>
            <p:nvPr/>
          </p:nvSpPr>
          <p:spPr bwMode="auto">
            <a:xfrm>
              <a:off x="3312102" y="1303338"/>
              <a:ext cx="2781300" cy="575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33388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433388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433388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433388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433388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r" defTabSz="433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r" defTabSz="433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r" defTabSz="433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r" defTabSz="433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l" eaLnBrk="1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GB" altLang="en-US" sz="1000">
                  <a:solidFill>
                    <a:srgbClr val="FFFFFF"/>
                  </a:solidFill>
                  <a:latin typeface="Courier New" pitchFamily="49" charset="0"/>
                  <a:ea typeface="Arial Unicode MS" pitchFamily="34" charset="-128"/>
                  <a:cs typeface="Courier New" pitchFamily="49" charset="0"/>
                </a:rPr>
                <a:t>Courtesy of the National Library of</a:t>
              </a:r>
            </a:p>
            <a:p>
              <a:pPr algn="l" eaLnBrk="1">
                <a:lnSpc>
                  <a:spcPct val="93000"/>
                </a:lnSpc>
                <a:buClr>
                  <a:srgbClr val="000000"/>
                </a:buClr>
                <a:buSzPct val="100000"/>
              </a:pPr>
              <a:r>
                <a:rPr lang="en-GB" altLang="en-US" sz="1000">
                  <a:solidFill>
                    <a:srgbClr val="FFFFFF"/>
                  </a:solidFill>
                  <a:latin typeface="Courier New" pitchFamily="49" charset="0"/>
                  <a:ea typeface="Arial Unicode MS" pitchFamily="34" charset="-128"/>
                  <a:cs typeface="Courier New" pitchFamily="49" charset="0"/>
                </a:rPr>
                <a:t>Medicine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Them’s fightin’ words…</a:t>
            </a:r>
            <a:endParaRPr lang="en-GB" altLang="en-US" smtClean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211638" y="4554538"/>
            <a:ext cx="57785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76" tIns="47888" rIns="95776" bIns="47888">
            <a:spAutoFit/>
          </a:bodyPr>
          <a:lstStyle>
            <a:lvl1pPr defTabSz="1006475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1006475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1006475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1006475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1006475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buFont typeface="Times New Roman" pitchFamily="18" charset="0"/>
              <a:buNone/>
            </a:pPr>
            <a:r>
              <a:rPr lang="en-US" altLang="en-US" sz="4700">
                <a:solidFill>
                  <a:srgbClr val="000000"/>
                </a:solidFill>
                <a:latin typeface="Copperplate"/>
                <a:ea typeface="Arial Unicode MS" pitchFamily="34" charset="-128"/>
              </a:rPr>
              <a:t>+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3887788"/>
            <a:ext cx="1420813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4089400"/>
            <a:ext cx="7429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4243388"/>
            <a:ext cx="7429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4395788"/>
            <a:ext cx="7429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9"/>
          <p:cNvGrpSpPr>
            <a:grpSpLocks/>
          </p:cNvGrpSpPr>
          <p:nvPr/>
        </p:nvGrpSpPr>
        <p:grpSpPr bwMode="auto">
          <a:xfrm>
            <a:off x="2286000" y="3725863"/>
            <a:ext cx="4430713" cy="2420937"/>
            <a:chOff x="722" y="313"/>
            <a:chExt cx="1318" cy="1317"/>
          </a:xfrm>
        </p:grpSpPr>
        <p:sp>
          <p:nvSpPr>
            <p:cNvPr id="18444" name="Line 11"/>
            <p:cNvSpPr>
              <a:spLocks noChangeShapeType="1"/>
            </p:cNvSpPr>
            <p:nvPr/>
          </p:nvSpPr>
          <p:spPr bwMode="auto">
            <a:xfrm>
              <a:off x="722" y="313"/>
              <a:ext cx="1318" cy="1317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45" name="Line 12"/>
            <p:cNvSpPr>
              <a:spLocks noChangeShapeType="1"/>
            </p:cNvSpPr>
            <p:nvPr/>
          </p:nvSpPr>
          <p:spPr bwMode="auto">
            <a:xfrm flipH="1">
              <a:off x="722" y="313"/>
              <a:ext cx="1318" cy="1317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3497263" y="1196752"/>
            <a:ext cx="5643562" cy="935038"/>
          </a:xfrm>
          <a:prstGeom prst="rect">
            <a:avLst/>
          </a:prstGeom>
        </p:spPr>
        <p:txBody>
          <a:bodyPr lIns="95776" tIns="47888" rIns="95776" bIns="47888"/>
          <a:lstStyle>
            <a:lvl1pPr marL="339725" indent="-339725" algn="l" defTabSz="449263" rtl="0" eaLnBrk="0" fontAlgn="base" hangingPunct="0">
              <a:lnSpc>
                <a:spcPct val="113000"/>
              </a:lnSpc>
              <a:spcBef>
                <a:spcPts val="600"/>
              </a:spcBef>
              <a:spcAft>
                <a:spcPct val="0"/>
              </a:spcAft>
              <a:buClr>
                <a:srgbClr val="00114D"/>
              </a:buClr>
              <a:buSzPct val="120000"/>
              <a:buFont typeface="Arial" charset="0"/>
              <a:buChar char="•"/>
              <a:defRPr sz="2400">
                <a:solidFill>
                  <a:srgbClr val="00114D"/>
                </a:solidFill>
                <a:latin typeface="+mn-lt"/>
                <a:ea typeface="+mn-ea"/>
                <a:cs typeface="+mn-cs"/>
              </a:defRPr>
            </a:lvl1pPr>
            <a:lvl2pPr marL="739775" indent="-282575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2pPr>
            <a:lvl3pPr marL="11430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3pPr>
            <a:lvl4pPr marL="16002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4pPr>
            <a:lvl5pPr marL="2057400" indent="-228600" algn="l" defTabSz="449263" rtl="0" eaLnBrk="0" fontAlgn="base" hangingPunct="0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5pPr>
            <a:lvl6pPr marL="25146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6pPr>
            <a:lvl7pPr marL="29718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7pPr>
            <a:lvl8pPr marL="34290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8pPr>
            <a:lvl9pPr marL="3886200" indent="-228600" algn="l" defTabSz="449263" rtl="0" fontAlgn="base">
              <a:lnSpc>
                <a:spcPct val="87000"/>
              </a:lnSpc>
              <a:spcBef>
                <a:spcPts val="500"/>
              </a:spcBef>
              <a:spcAft>
                <a:spcPct val="0"/>
              </a:spcAft>
              <a:buClr>
                <a:srgbClr val="00114D"/>
              </a:buClr>
              <a:buSzPct val="100000"/>
              <a:buFont typeface="Arial" charset="0"/>
              <a:buChar char="–"/>
              <a:defRPr sz="2000">
                <a:solidFill>
                  <a:srgbClr val="00114D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  <a:defRPr/>
            </a:pPr>
            <a:r>
              <a:rPr lang="en-GB" kern="0" dirty="0" smtClean="0">
                <a:solidFill>
                  <a:srgbClr val="000000"/>
                </a:solidFill>
              </a:rPr>
              <a:t>“Many software researchers advocate rather than investigate” – Robert L. Glass (2002)</a:t>
            </a:r>
          </a:p>
          <a:p>
            <a:pPr>
              <a:defRPr/>
            </a:pPr>
            <a:endParaRPr lang="en-GB" kern="0" dirty="0"/>
          </a:p>
        </p:txBody>
      </p:sp>
      <p:sp>
        <p:nvSpPr>
          <p:cNvPr id="24" name="Rounded Rectangular Callout 23"/>
          <p:cNvSpPr>
            <a:spLocks noChangeArrowheads="1"/>
          </p:cNvSpPr>
          <p:nvPr/>
        </p:nvSpPr>
        <p:spPr bwMode="auto">
          <a:xfrm>
            <a:off x="3489325" y="1257300"/>
            <a:ext cx="5200650" cy="1230313"/>
          </a:xfrm>
          <a:prstGeom prst="wedgeRoundRectCallout">
            <a:avLst>
              <a:gd name="adj1" fmla="val -55023"/>
              <a:gd name="adj2" fmla="val 8968"/>
              <a:gd name="adj3" fmla="val 16667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76" tIns="47888" rIns="95776" bIns="47888"/>
          <a:lstStyle>
            <a:lvl1pPr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altLang="en-US">
              <a:solidFill>
                <a:srgbClr val="000000"/>
              </a:solidFill>
              <a:ea typeface="Arial Unicode MS" pitchFamily="34" charset="-128"/>
            </a:endParaRPr>
          </a:p>
        </p:txBody>
      </p:sp>
      <p:pic>
        <p:nvPicPr>
          <p:cNvPr id="18443" name="Picture 24" descr="http://codinghorror.typepad.com/.a/6a0120a85dcdae970b012877703e5c970c-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876300"/>
            <a:ext cx="23860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For starters…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9738" y="920750"/>
            <a:ext cx="8985250" cy="4916488"/>
          </a:xfrm>
        </p:spPr>
        <p:txBody>
          <a:bodyPr/>
          <a:lstStyle/>
          <a:p>
            <a:pPr marL="0" indent="0" defTabSz="434477">
              <a:spcAft>
                <a:spcPts val="1354"/>
              </a:spcAft>
              <a:defRPr/>
            </a:pPr>
            <a:r>
              <a:rPr lang="en-GB" sz="2400" dirty="0"/>
              <a:t>“Regardless of whether one is dealing with assembly language or compiler language, the number of debugged lines of source code per day is about the same!” (</a:t>
            </a:r>
            <a:r>
              <a:rPr lang="en-GB" sz="2400" dirty="0" err="1"/>
              <a:t>Corbato</a:t>
            </a:r>
            <a:r>
              <a:rPr lang="en-GB" sz="2400" dirty="0"/>
              <a:t> 1969</a:t>
            </a:r>
            <a:r>
              <a:rPr lang="en-GB" sz="2400" dirty="0" smtClean="0"/>
              <a:t>)</a:t>
            </a:r>
          </a:p>
          <a:p>
            <a:pPr marL="0" indent="0" defTabSz="434477">
              <a:spcAft>
                <a:spcPts val="1354"/>
              </a:spcAft>
              <a:defRPr/>
            </a:pPr>
            <a:endParaRPr lang="en-GB" sz="2400" dirty="0" smtClean="0"/>
          </a:p>
          <a:p>
            <a:pPr marL="0" indent="0" defTabSz="434477">
              <a:spcAft>
                <a:spcPts val="1354"/>
              </a:spcAft>
              <a:defRPr/>
            </a:pPr>
            <a:r>
              <a:rPr lang="en-GB" sz="2400" dirty="0" smtClean="0"/>
              <a:t>“</a:t>
            </a:r>
            <a:r>
              <a:rPr lang="en-GB" sz="2400" dirty="0"/>
              <a:t>The number of lines of code a programmer can write in a fixed period of time is the same independent of the language used.” – </a:t>
            </a:r>
            <a:r>
              <a:rPr lang="en-GB" sz="2400" dirty="0" err="1"/>
              <a:t>Corbato’s</a:t>
            </a:r>
            <a:r>
              <a:rPr lang="en-GB" sz="2400" dirty="0"/>
              <a:t> </a:t>
            </a:r>
            <a:r>
              <a:rPr lang="en-GB" sz="2400" dirty="0" smtClean="0"/>
              <a:t>Law</a:t>
            </a:r>
          </a:p>
          <a:p>
            <a:pPr marL="0" indent="0" defTabSz="434477">
              <a:spcAft>
                <a:spcPts val="1354"/>
              </a:spcAft>
              <a:defRPr/>
            </a:pPr>
            <a:endParaRPr lang="en-GB" sz="2400" dirty="0" smtClean="0"/>
          </a:p>
          <a:p>
            <a:pPr marL="0" indent="0" defTabSz="434477">
              <a:spcAft>
                <a:spcPts val="1354"/>
              </a:spcAft>
              <a:defRPr/>
            </a:pPr>
            <a:r>
              <a:rPr lang="en-GB" sz="2400" dirty="0" smtClean="0"/>
              <a:t>“</a:t>
            </a:r>
            <a:r>
              <a:rPr lang="en-GB" sz="2400" dirty="0"/>
              <a:t>performance variability that derives from differences among programmers of the same language … is on average as large or larger than the variability found among the different languages.” (</a:t>
            </a:r>
            <a:r>
              <a:rPr lang="en-GB" sz="2400" dirty="0" err="1"/>
              <a:t>Prechelt</a:t>
            </a:r>
            <a:r>
              <a:rPr lang="en-GB" sz="2400" dirty="0"/>
              <a:t>, 2000)</a:t>
            </a:r>
          </a:p>
          <a:p>
            <a:pPr marL="325858" indent="-325858" defTabSz="434477">
              <a:spcAft>
                <a:spcPts val="1354"/>
              </a:spcAft>
              <a:defRPr/>
            </a:pP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Want to get involved?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439738" y="4939382"/>
            <a:ext cx="8985250" cy="57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GB" altLang="en-US" sz="2300" dirty="0" smtClean="0"/>
              <a:t>Grab us during a break!</a:t>
            </a:r>
          </a:p>
          <a:p>
            <a:pPr marL="0" indent="0" algn="ctr"/>
            <a:r>
              <a:rPr lang="en-GB" altLang="en-US" sz="2300" dirty="0" smtClean="0"/>
              <a:t>admin-uk@software-carpentry.org</a:t>
            </a:r>
          </a:p>
          <a:p>
            <a:pPr marL="0" indent="0" algn="ctr"/>
            <a:r>
              <a:rPr lang="en-GB" altLang="en-US" sz="2300" dirty="0" smtClean="0"/>
              <a:t>http://software-carpentry.org/bootcamps</a:t>
            </a:r>
          </a:p>
        </p:txBody>
      </p:sp>
      <p:pic>
        <p:nvPicPr>
          <p:cNvPr id="20484" name="Picture 10" descr="Software Carpentry 'Creator' 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095375"/>
            <a:ext cx="13716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2" descr="Software Carpentry 'Instructor' Ba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335213"/>
            <a:ext cx="13716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4" descr="Software Carpentry 'Organizer' Ba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768725"/>
            <a:ext cx="13716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68363"/>
            <a:ext cx="6846888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Important stuff</a:t>
            </a:r>
          </a:p>
        </p:txBody>
      </p:sp>
      <p:pic>
        <p:nvPicPr>
          <p:cNvPr id="16391" name="Picture 7" descr="C:\Users\mjj\AppData\Local\Microsoft\Windows\Temporary Internet Files\Content.IE5\NP9H55VK\2860999902_435994986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009650"/>
            <a:ext cx="3509962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C:\Users\mjj\AppData\Local\Microsoft\Windows\Temporary Internet Files\Content.IE5\9VKKI9C9\6641734289_596b6f64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3549650"/>
            <a:ext cx="39338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:\Users\mjj\AppData\Local\Microsoft\Windows\Temporary Internet Files\Content.IE5\9VKKI9C9\951941736_cd25446ff3_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165225"/>
            <a:ext cx="3881438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C:\Users\mjj\AppData\Local\Microsoft\Windows\Temporary Internet Files\Content.IE5\RWW284KB\4557638431_041a95ca3b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3351213"/>
            <a:ext cx="4065587" cy="281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282575" y="6407150"/>
            <a:ext cx="96520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87" tIns="43444" rIns="86887" bIns="43444">
            <a:spAutoFit/>
          </a:bodyPr>
          <a:lstStyle>
            <a:lvl1pPr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altLang="en-US" sz="1500">
                <a:solidFill>
                  <a:srgbClr val="000000"/>
                </a:solidFill>
                <a:ea typeface="Arial Unicode MS" pitchFamily="34" charset="-128"/>
              </a:rPr>
              <a:t>Images courtesy of (clockwise from top-left) oneVillage initiative, Bobbymond, Dajanda, Anton Novojilov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Meet’n’greet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439738" y="1182688"/>
            <a:ext cx="8985250" cy="491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pPr marL="433388" indent="-433388">
              <a:buFont typeface="Arial" pitchFamily="34" charset="0"/>
              <a:buChar char="•"/>
            </a:pPr>
            <a:r>
              <a:rPr lang="en-GB" altLang="en-US" sz="4200" smtClean="0"/>
              <a:t>Your helpers are…</a:t>
            </a:r>
          </a:p>
          <a:p>
            <a:pPr marL="814388" lvl="1" indent="-433388">
              <a:buFont typeface="Arial" pitchFamily="34" charset="0"/>
              <a:buChar char="•"/>
            </a:pPr>
            <a:r>
              <a:rPr lang="en-GB" altLang="en-US" sz="3800" smtClean="0"/>
              <a:t>…there for you!</a:t>
            </a:r>
          </a:p>
          <a:p>
            <a:pPr marL="433388" indent="-433388">
              <a:buFont typeface="Arial" pitchFamily="34" charset="0"/>
              <a:buChar char="•"/>
            </a:pPr>
            <a:endParaRPr lang="en-GB" altLang="en-US" sz="4200" smtClean="0"/>
          </a:p>
          <a:p>
            <a:pPr marL="433388" indent="-433388">
              <a:buFont typeface="Arial" pitchFamily="34" charset="0"/>
              <a:buChar char="•"/>
            </a:pPr>
            <a:r>
              <a:rPr lang="en-GB" altLang="en-US" sz="4200" smtClean="0"/>
              <a:t>Your PostIt’s</a:t>
            </a:r>
          </a:p>
          <a:p>
            <a:pPr marL="814388" lvl="1" indent="-433388">
              <a:buFont typeface="Arial" pitchFamily="34" charset="0"/>
              <a:buChar char="•"/>
            </a:pPr>
            <a:r>
              <a:rPr lang="en-GB" altLang="en-US" sz="3800" smtClean="0"/>
              <a:t>Red – I’m stuck, help!</a:t>
            </a:r>
          </a:p>
          <a:p>
            <a:pPr marL="814388" lvl="1" indent="-433388">
              <a:buFont typeface="Arial" pitchFamily="34" charset="0"/>
              <a:buChar char="•"/>
            </a:pPr>
            <a:r>
              <a:rPr lang="en-GB" altLang="en-US" sz="3800" smtClean="0"/>
              <a:t>Green – I’m fine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7BBA3C-6DE8-434C-9404-37341A0FA19B}" type="slidenum">
              <a:rPr lang="fi-FI" altLang="en-US" sz="1400" smtClean="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fi-FI" altLang="en-US" sz="1400" smtClean="0"/>
          </a:p>
        </p:txBody>
      </p:sp>
      <p:pic>
        <p:nvPicPr>
          <p:cNvPr id="9219" name="Content Placeholder 4" descr="CSC_Prace_8-pien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1268413"/>
            <a:ext cx="6408737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60388" y="1295400"/>
            <a:ext cx="9217025" cy="777875"/>
          </a:xfrm>
        </p:spPr>
        <p:txBody>
          <a:bodyPr/>
          <a:lstStyle/>
          <a:p>
            <a:r>
              <a:rPr lang="en-US" altLang="en-US" smtClean="0"/>
              <a:t>Six PRACE Advanced Training Centres (PATCs)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933450" y="2133600"/>
            <a:ext cx="8556625" cy="4391025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  <a:defRPr/>
            </a:pPr>
            <a:r>
              <a:rPr lang="en-US" dirty="0" smtClean="0">
                <a:ea typeface="ＭＳ Ｐゴシック" pitchFamily="34" charset="-128"/>
              </a:rPr>
              <a:t>Hubs </a:t>
            </a:r>
            <a:r>
              <a:rPr lang="en-US" dirty="0">
                <a:ea typeface="ＭＳ Ｐゴシック" pitchFamily="34" charset="-128"/>
              </a:rPr>
              <a:t>for world-class HPC training </a:t>
            </a:r>
            <a:r>
              <a:rPr lang="en-US" dirty="0" smtClean="0">
                <a:ea typeface="ＭＳ Ｐゴシック" pitchFamily="34" charset="-128"/>
              </a:rPr>
              <a:t>for </a:t>
            </a:r>
            <a:r>
              <a:rPr lang="en-US" dirty="0">
                <a:ea typeface="ＭＳ Ｐゴシック" pitchFamily="34" charset="-128"/>
              </a:rPr>
              <a:t>researchers </a:t>
            </a:r>
            <a:r>
              <a:rPr lang="en-US" dirty="0" smtClean="0">
                <a:ea typeface="ＭＳ Ｐゴシック" pitchFamily="34" charset="-128"/>
              </a:rPr>
              <a:t>in Europe</a:t>
            </a:r>
          </a:p>
          <a:p>
            <a:pPr marL="0" indent="0" algn="ctr">
              <a:buFontTx/>
              <a:buNone/>
              <a:defRPr/>
            </a:pPr>
            <a:r>
              <a:rPr lang="en-US" dirty="0" smtClean="0">
                <a:ea typeface="ＭＳ Ｐゴシック" pitchFamily="34" charset="-128"/>
              </a:rPr>
              <a:t> http://www.training.prace-ri.eu</a:t>
            </a:r>
          </a:p>
          <a:p>
            <a:pPr marL="0" indent="0">
              <a:buFontTx/>
              <a:buNone/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</a:rPr>
              <a:t>Barcelona Supercomputing Center (Spain)</a:t>
            </a: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CINECA </a:t>
            </a:r>
            <a:r>
              <a:rPr lang="en-US" dirty="0">
                <a:ea typeface="ＭＳ Ｐゴシック" charset="0"/>
              </a:rPr>
              <a:t>- </a:t>
            </a:r>
            <a:r>
              <a:rPr lang="en-US" dirty="0" err="1">
                <a:ea typeface="ＭＳ Ｐゴシック" charset="0"/>
              </a:rPr>
              <a:t>Consorzio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Interuniversitario</a:t>
            </a:r>
            <a:r>
              <a:rPr lang="en-US" dirty="0">
                <a:ea typeface="ＭＳ Ｐゴシック" charset="0"/>
              </a:rPr>
              <a:t> (Italy)</a:t>
            </a: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CSC - IT Center for Science Ltd (Finland)</a:t>
            </a:r>
          </a:p>
          <a:p>
            <a:pPr>
              <a:defRPr/>
            </a:pPr>
            <a:r>
              <a:rPr lang="en-US" altLang="en-US" dirty="0" smtClean="0"/>
              <a:t>EPCC at the University of Edinburgh (UK)</a:t>
            </a:r>
          </a:p>
          <a:p>
            <a:pPr>
              <a:defRPr/>
            </a:pPr>
            <a:r>
              <a:rPr lang="en-US" altLang="en-US" dirty="0" smtClean="0"/>
              <a:t>Gauss Centre for Supercomputing (Germany)</a:t>
            </a:r>
          </a:p>
          <a:p>
            <a:pPr>
              <a:defRPr/>
            </a:pPr>
            <a:r>
              <a:rPr lang="en-US" altLang="en-US" dirty="0" err="1" smtClean="0"/>
              <a:t>Maison</a:t>
            </a:r>
            <a:r>
              <a:rPr lang="en-US" altLang="en-US" dirty="0" smtClean="0"/>
              <a:t> de la Simulation (France)</a:t>
            </a: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2281692-5273-4AE8-AF4C-AAC3A24761E5}" type="slidenum">
              <a:rPr lang="fi-FI" altLang="en-US" sz="1400" smtClean="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fi-FI" alt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EPCC’s PATC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933450" y="2133600"/>
            <a:ext cx="8556625" cy="43910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>
                <a:ea typeface="ＭＳ Ｐゴシック" charset="0"/>
              </a:rPr>
              <a:t>EPCC runs the UK National Supercomputer ARCHER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Cray XC30, a tier-1 </a:t>
            </a:r>
            <a:r>
              <a:rPr lang="en-US" dirty="0">
                <a:ea typeface="ＭＳ Ｐゴシック" charset="0"/>
              </a:rPr>
              <a:t>resource in </a:t>
            </a:r>
            <a:r>
              <a:rPr lang="en-US" dirty="0" smtClean="0">
                <a:ea typeface="ＭＳ Ｐゴシック" charset="0"/>
              </a:rPr>
              <a:t>PRACE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A long history of HPC training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One year Masters course in High Performance Computing since 2001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http://www.epcc.ed.ac.uk/msc</a:t>
            </a: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  <a:p>
            <a:pPr>
              <a:defRPr/>
            </a:pPr>
            <a:endParaRPr lang="en-US" dirty="0" smtClean="0">
              <a:ea typeface="ＭＳ Ｐゴシック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9706A17-57FD-40C4-883B-A096571C08F6}" type="slidenum">
              <a:rPr lang="fi-FI" altLang="en-US" sz="1400" smtClean="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fi-FI" altLang="en-US" sz="1400" smtClean="0"/>
          </a:p>
        </p:txBody>
      </p:sp>
      <p:pic>
        <p:nvPicPr>
          <p:cNvPr id="11269" name="Picture 4" descr="archer_logo_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128963"/>
            <a:ext cx="271780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5" descr="epc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4292600"/>
            <a:ext cx="1931988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uo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88" y="4154488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 descr="nerclogo1000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3114675"/>
            <a:ext cx="281146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9" descr="epsrclogowe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3114675"/>
            <a:ext cx="26162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4292600"/>
            <a:ext cx="2741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PRACE support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PRACE also funds catering and other expenses for PATC courses</a:t>
            </a:r>
          </a:p>
          <a:p>
            <a:endParaRPr lang="en-GB" altLang="en-US" smtClean="0"/>
          </a:p>
          <a:p>
            <a:endParaRPr lang="en-GB" altLang="en-US" smtClean="0"/>
          </a:p>
          <a:p>
            <a:r>
              <a:rPr lang="en-GB" altLang="en-US" smtClean="0"/>
              <a:t>Please fill in the course feedback form!</a:t>
            </a:r>
          </a:p>
          <a:p>
            <a:pPr lvl="1"/>
            <a:r>
              <a:rPr lang="en-GB" altLang="en-US" smtClean="0">
                <a:ea typeface="Arial" pitchFamily="34" charset="0"/>
              </a:rPr>
              <a:t>linked in from the registration page</a:t>
            </a:r>
          </a:p>
          <a:p>
            <a:pPr lvl="1"/>
            <a:r>
              <a:rPr lang="en-GB" altLang="en-US" smtClean="0">
                <a:ea typeface="Arial" pitchFamily="34" charset="0"/>
              </a:rPr>
              <a:t>opens on last day of course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13AC82B-3D05-4784-9C71-BF470452A32B}" type="slidenum">
              <a:rPr lang="fi-FI" altLang="en-US" sz="1400" smtClean="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fi-FI" alt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1313" y="131763"/>
            <a:ext cx="7459662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Software Sustainability Institute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61950" y="1600200"/>
            <a:ext cx="9048750" cy="4876800"/>
          </a:xfrm>
        </p:spPr>
        <p:txBody>
          <a:bodyPr/>
          <a:lstStyle/>
          <a:p>
            <a:r>
              <a:rPr lang="en-GB" altLang="en-US" sz="3600" smtClean="0"/>
              <a:t>Software training and skills for researchers</a:t>
            </a:r>
          </a:p>
          <a:p>
            <a:r>
              <a:rPr lang="en-GB" altLang="en-US" sz="3600" smtClean="0"/>
              <a:t>Recognition of software as a first-class research output</a:t>
            </a:r>
          </a:p>
          <a:p>
            <a:r>
              <a:rPr lang="en-GB" altLang="en-US" sz="3600" smtClean="0"/>
              <a:t>Research software developer career path</a:t>
            </a:r>
          </a:p>
          <a:p>
            <a:r>
              <a:rPr lang="en-GB" altLang="en-US" sz="3600" smtClean="0"/>
              <a:t>Better software =&gt; better research</a:t>
            </a:r>
          </a:p>
          <a:p>
            <a:endParaRPr lang="en-GB" altLang="en-US" sz="3600" smtClean="0"/>
          </a:p>
        </p:txBody>
      </p:sp>
      <p:pic>
        <p:nvPicPr>
          <p:cNvPr id="13316" name="Picture 7" descr="C:\MikeLocal\Logos\SSI_Big300d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5300663"/>
            <a:ext cx="33464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3" descr="http://www.ukcge.ac.uk/pageImages/logo_rcuk_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5229225"/>
            <a:ext cx="8731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Software Carpentry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57338"/>
            <a:ext cx="3094038" cy="381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6" descr="C:\Users\mjj\AppData\Local\Microsoft\Windows\Temporary Internet Files\Content.IE5\9VKKI9C9\AlexHelp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4416425"/>
            <a:ext cx="249555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414838"/>
            <a:ext cx="2501900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15" descr="First morning of the bootcamp">
            <a:hlinkClick r:id="rId6" tooltip="First morning of the bootcamp by la.figueira, on Flickr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2495550"/>
            <a:ext cx="3395662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1119188"/>
            <a:ext cx="5067300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Why bother?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9"/>
          <a:stretch>
            <a:fillRect/>
          </a:stretch>
        </p:blipFill>
        <p:spPr bwMode="auto">
          <a:xfrm>
            <a:off x="665163" y="1116013"/>
            <a:ext cx="4478337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7"/>
          <a:stretch>
            <a:fillRect/>
          </a:stretch>
        </p:blipFill>
        <p:spPr bwMode="auto">
          <a:xfrm>
            <a:off x="5286375" y="2290763"/>
            <a:ext cx="4081463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65163" y="5861050"/>
            <a:ext cx="8666162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87" tIns="43444" rIns="86887" bIns="43444">
            <a:spAutoFit/>
          </a:bodyPr>
          <a:lstStyle>
            <a:lvl1pPr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altLang="en-US" sz="1300">
                <a:solidFill>
                  <a:srgbClr val="000000"/>
                </a:solidFill>
                <a:ea typeface="Arial Unicode MS" pitchFamily="34" charset="-128"/>
              </a:rPr>
              <a:t>Hannay et al, “How Do Scientists Develop and Use Scientific Software?</a:t>
            </a:r>
            <a:endParaRPr lang="en-GB" altLang="en-US" sz="1300">
              <a:solidFill>
                <a:srgbClr val="000000"/>
              </a:solidFill>
              <a:ea typeface="Arial Unicode MS" pitchFamily="34" charset="-128"/>
            </a:endParaRP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altLang="en-US" sz="1300">
                <a:solidFill>
                  <a:srgbClr val="000000"/>
                </a:solidFill>
                <a:ea typeface="Arial Unicode MS" pitchFamily="34" charset="-128"/>
              </a:rPr>
              <a:t>SECSE '09 Proceedings of the 2009 ICSE Workshop on Software Engineering for Computational Science and Engineering, IEEE Computer Society, 2009. DOI: 10.1109/SECSE.2009.5069155 </a:t>
            </a: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altLang="en-US" sz="1300">
              <a:solidFill>
                <a:srgbClr val="000000"/>
              </a:solidFill>
              <a:ea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696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87" tIns="43444" rIns="86887" bIns="43444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3000" smtClean="0"/>
              <a:t>But we’re not software developers…</a:t>
            </a:r>
          </a:p>
        </p:txBody>
      </p:sp>
      <p:pic>
        <p:nvPicPr>
          <p:cNvPr id="4" name="Picture 9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3621088"/>
            <a:ext cx="2120900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Cover image for Concurrency and Computation: Practice and Exper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868363"/>
            <a:ext cx="21510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1128713"/>
            <a:ext cx="2009775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www.epcc.ed.ac.uk/wp-content/themes/epcc/images/ogsa-dai_bo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1547813"/>
            <a:ext cx="4356101" cy="655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3124200" y="3032125"/>
            <a:ext cx="754063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87" tIns="43444" rIns="86887" bIns="43444">
            <a:spAutoFit/>
          </a:bodyPr>
          <a:lstStyle>
            <a:lvl1pPr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altLang="en-US" sz="3000">
                <a:solidFill>
                  <a:srgbClr val="000000"/>
                </a:solidFill>
                <a:ea typeface="Arial Unicode MS" pitchFamily="34" charset="-128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</p:bldLst>
  </p:timing>
</p:sld>
</file>

<file path=ppt/theme/theme1.xml><?xml version="1.0" encoding="utf-8"?>
<a:theme xmlns:a="http://schemas.openxmlformats.org/drawingml/2006/main" name="Oletusraken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letusrakenn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073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073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letusraken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5073D"/>
        </a:accent1>
        <a:accent2>
          <a:srgbClr val="888377"/>
        </a:accent2>
        <a:accent3>
          <a:srgbClr val="FFFFFF"/>
        </a:accent3>
        <a:accent4>
          <a:srgbClr val="000000"/>
        </a:accent4>
        <a:accent5>
          <a:srgbClr val="DFAAAF"/>
        </a:accent5>
        <a:accent6>
          <a:srgbClr val="7B766B"/>
        </a:accent6>
        <a:hlink>
          <a:srgbClr val="008BC6"/>
        </a:hlink>
        <a:folHlink>
          <a:srgbClr val="00935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725</Words>
  <Application>Microsoft Office PowerPoint</Application>
  <PresentationFormat>A4 Paper (210x297 mm)</PresentationFormat>
  <Paragraphs>106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Oletusrakenne</vt:lpstr>
      <vt:lpstr>1_Office Theme</vt:lpstr>
      <vt:lpstr>Office Theme</vt:lpstr>
      <vt:lpstr>EPCC’s PRACE Advanced Training Centre </vt:lpstr>
      <vt:lpstr>PowerPoint Presentation</vt:lpstr>
      <vt:lpstr>Six PRACE Advanced Training Centres (PATCs)</vt:lpstr>
      <vt:lpstr>EPCC’s PATC</vt:lpstr>
      <vt:lpstr>PRACE support</vt:lpstr>
      <vt:lpstr>The Software Sustainability Institute</vt:lpstr>
      <vt:lpstr>Software Carpentry</vt:lpstr>
      <vt:lpstr>Why bother?</vt:lpstr>
      <vt:lpstr>But we’re not software developers…</vt:lpstr>
      <vt:lpstr>A bit of history</vt:lpstr>
      <vt:lpstr>Them’s fightin’ words…</vt:lpstr>
      <vt:lpstr>For starters…</vt:lpstr>
      <vt:lpstr>Want to get involved?</vt:lpstr>
      <vt:lpstr>Important stuff</vt:lpstr>
      <vt:lpstr>Meet’n’greet</vt:lpstr>
    </vt:vector>
  </TitlesOfParts>
  <Company>UTP Oy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dsh</dc:creator>
  <cp:lastModifiedBy>mjj</cp:lastModifiedBy>
  <cp:revision>102</cp:revision>
  <dcterms:modified xsi:type="dcterms:W3CDTF">2013-12-02T10:45:51Z</dcterms:modified>
</cp:coreProperties>
</file>